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806" r:id="rId2"/>
    <p:sldId id="791" r:id="rId3"/>
    <p:sldId id="792" r:id="rId4"/>
    <p:sldId id="257" r:id="rId5"/>
    <p:sldId id="706" r:id="rId6"/>
    <p:sldId id="862" r:id="rId7"/>
    <p:sldId id="870" r:id="rId8"/>
    <p:sldId id="864" r:id="rId9"/>
    <p:sldId id="869" r:id="rId10"/>
    <p:sldId id="879" r:id="rId11"/>
    <p:sldId id="874" r:id="rId12"/>
    <p:sldId id="878" r:id="rId13"/>
    <p:sldId id="880" r:id="rId14"/>
    <p:sldId id="875" r:id="rId15"/>
    <p:sldId id="876" r:id="rId16"/>
    <p:sldId id="881" r:id="rId17"/>
    <p:sldId id="882" r:id="rId18"/>
    <p:sldId id="883" r:id="rId19"/>
    <p:sldId id="884" r:id="rId20"/>
    <p:sldId id="885" r:id="rId21"/>
    <p:sldId id="886" r:id="rId22"/>
    <p:sldId id="861" r:id="rId23"/>
    <p:sldId id="816" r:id="rId24"/>
    <p:sldId id="852" r:id="rId25"/>
    <p:sldId id="829" r:id="rId26"/>
    <p:sldId id="856" r:id="rId27"/>
    <p:sldId id="940" r:id="rId28"/>
    <p:sldId id="818" r:id="rId29"/>
    <p:sldId id="735" r:id="rId30"/>
    <p:sldId id="946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050"/>
    <a:srgbClr val="FF0000"/>
    <a:srgbClr val="2F528F"/>
    <a:srgbClr val="4472C4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63" d="100"/>
          <a:sy n="63" d="100"/>
        </p:scale>
        <p:origin x="9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F1F2C8-41E1-4DCD-9504-DF7F49F3CF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A662E3-2FBE-492D-A833-8C7CC4EF64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26CFCA-F549-4924-8844-FC3B08655B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63670-E559-47B4-B557-3967C12FA3C9}" type="datetimeFigureOut">
              <a:rPr lang="en-US" smtClean="0"/>
              <a:t>06/18/2019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3C2B27-60EC-460B-9590-19738E3757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E3D81A-969D-4C8B-84A2-429AEA5056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9DDE6-B747-44BE-BB29-3E444F003B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7159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701F8D-0E4B-48EB-AF9D-3AA821032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6FC8FEF-5E2A-4B81-BB86-3E082EB92B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AA1B38-4F52-4445-A2CA-06B166D535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63670-E559-47B4-B557-3967C12FA3C9}" type="datetimeFigureOut">
              <a:rPr lang="en-US" smtClean="0"/>
              <a:t>06/18/2019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BA547E-E428-493D-A8BA-899B301430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ABE6C4-95BD-4ACA-A2CF-945AD5096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9DDE6-B747-44BE-BB29-3E444F003B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3593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61FF79C-964E-4854-B180-F455226DA19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83B3AC-6873-4985-95F8-072BA4BAE8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E7F294-8644-4CEE-9B1B-D91C327599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63670-E559-47B4-B557-3967C12FA3C9}" type="datetimeFigureOut">
              <a:rPr lang="en-US" smtClean="0"/>
              <a:t>06/18/2019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A9484D-8CA3-4735-B5BF-A94F648077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CD2E36-7738-44BC-96E8-D352B5D08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9DDE6-B747-44BE-BB29-3E444F003B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8508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9991D-BA29-4FD0-A8B5-3E4346ECE4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C2057D-44DD-4785-85F5-DE7A1F8C98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6868BA-1539-4F61-BBB1-465D30A741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63670-E559-47B4-B557-3967C12FA3C9}" type="datetimeFigureOut">
              <a:rPr lang="en-US" smtClean="0"/>
              <a:t>06/18/2019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9CD7AC-F0E0-4FB5-98A6-FA81E544B9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B6D0F1-9421-4597-86A3-17CD2319F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9DDE6-B747-44BE-BB29-3E444F003B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8852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185126-3C3E-4B72-8C64-9C798882D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2B6426-3C1C-4065-A6B5-8DD4183656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536E92-392D-427E-A378-BB655EEEC5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63670-E559-47B4-B557-3967C12FA3C9}" type="datetimeFigureOut">
              <a:rPr lang="en-US" smtClean="0"/>
              <a:t>06/18/2019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6D9792-4D9F-4FD1-BF56-726F348247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7CB3C1-6DF9-4150-AAB4-B1F4B7ABA2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9DDE6-B747-44BE-BB29-3E444F003B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6374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B8DD1F-3487-4062-A020-155FDCEDB3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6B46B7-0D84-4DE6-AA39-2236192238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EDEEE1-5F5D-464A-AF33-11FFC7E889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8BFACA-A147-48E6-B8F9-E94B6DC53E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63670-E559-47B4-B557-3967C12FA3C9}" type="datetimeFigureOut">
              <a:rPr lang="en-US" smtClean="0"/>
              <a:t>06/18/2019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46F1CB-AD28-4352-BC82-7E92B6107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AF5308-D87C-452B-B65D-36B34F583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9DDE6-B747-44BE-BB29-3E444F003B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24979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0A72C-A369-4500-9B42-A73CBB00AD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AAB681-52F7-476D-B9EA-869A150565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042684-42D2-42F1-94AF-45BA7C76B8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926D404-AB67-480D-BBF3-5992C02B32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4B980AC-2759-45B0-AA20-FC64670792F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8345476-7FA1-4F9B-8DFE-0EC39B218C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63670-E559-47B4-B557-3967C12FA3C9}" type="datetimeFigureOut">
              <a:rPr lang="en-US" smtClean="0"/>
              <a:t>06/18/2019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F6BE2F1-52FC-443C-83F9-E548F052BA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FEF1523-B663-402C-8A7B-D43A4FCBDD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9DDE6-B747-44BE-BB29-3E444F003B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0499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F553BA-6BBA-4711-85CD-2256F91D4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1F76BC-4354-41C1-9853-D13FCAEF02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63670-E559-47B4-B557-3967C12FA3C9}" type="datetimeFigureOut">
              <a:rPr lang="en-US" smtClean="0"/>
              <a:t>06/18/2019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E62954-AF60-4024-B6F9-9FF22FAA36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D4D285-33A3-4775-B4E2-2E8751AF38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9DDE6-B747-44BE-BB29-3E444F003B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4615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087F768-2D3F-42A1-B965-278BC6F914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63670-E559-47B4-B557-3967C12FA3C9}" type="datetimeFigureOut">
              <a:rPr lang="en-US" smtClean="0"/>
              <a:t>06/18/2019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9E0C69F-E311-4F3F-93C4-67A013A7EA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0C41C5-C1B8-4318-88A8-6E9AA3383A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9DDE6-B747-44BE-BB29-3E444F003B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0230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F735F7-F2B5-421C-A590-C02066F94F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80E310-A3D6-44F8-9380-7816CB6E48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99C720-757F-4A7C-993D-68E2282882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CD26C2-4408-4102-B7A8-F10A4A112A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63670-E559-47B4-B557-3967C12FA3C9}" type="datetimeFigureOut">
              <a:rPr lang="en-US" smtClean="0"/>
              <a:t>06/18/2019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9E380B-08E3-45FE-B15E-BB04BB9E5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8928DF-CE4A-4F68-9C66-EE150267B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9DDE6-B747-44BE-BB29-3E444F003B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5264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8F6A6F-962A-4F86-BE0A-27936179D9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B98DE27-4842-4765-9BE4-0967FC88091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189172-B087-4665-A0BE-0C2C47D06C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C4874A-6C7D-4774-B848-B785C9A2A5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63670-E559-47B4-B557-3967C12FA3C9}" type="datetimeFigureOut">
              <a:rPr lang="en-US" smtClean="0"/>
              <a:t>06/18/2019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575F2D-E6D0-4550-A788-BD4BE1D9E1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3C5F3F-875E-4130-A76B-66C463C7B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9DDE6-B747-44BE-BB29-3E444F003B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1725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65FE02F-7D81-4A5E-9350-5148DB77D5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64D8DA-AA25-476A-BB45-6C91ABD68D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54EEB4-B0D6-4717-B5F3-73AB9B58232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763670-E559-47B4-B557-3967C12FA3C9}" type="datetimeFigureOut">
              <a:rPr lang="en-US" smtClean="0"/>
              <a:t>06/18/2019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EFB26D-D731-4DA2-8FA8-D65B905403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0C240B-1E13-4C67-A26B-85560EDFDC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39DDE6-B747-44BE-BB29-3E444F003B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1000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B41A809-43C7-43F1-B1A5-2BAFDBADEAAC}"/>
              </a:ext>
            </a:extLst>
          </p:cNvPr>
          <p:cNvSpPr txBox="1">
            <a:spLocks/>
          </p:cNvSpPr>
          <p:nvPr/>
        </p:nvSpPr>
        <p:spPr>
          <a:xfrm>
            <a:off x="1707911" y="265097"/>
            <a:ext cx="8776178" cy="109550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accent1"/>
                </a:solidFill>
                <a:latin typeface="+mn-lt"/>
              </a:rPr>
              <a:t>Introduction to Artificial Intelligence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BB41583-6A2E-44AA-9A7B-422F5A6AE7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533" y="1446323"/>
            <a:ext cx="9668933" cy="50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1372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4890B59-E47F-40BA-8406-0D762C0C6BD3}"/>
              </a:ext>
            </a:extLst>
          </p:cNvPr>
          <p:cNvSpPr txBox="1">
            <a:spLocks/>
          </p:cNvSpPr>
          <p:nvPr/>
        </p:nvSpPr>
        <p:spPr>
          <a:xfrm>
            <a:off x="815893" y="1786466"/>
            <a:ext cx="10560214" cy="705369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We enjoyed the food and the service was great.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65EBD44-7581-41F0-8F29-B71E3FA7F381}"/>
              </a:ext>
            </a:extLst>
          </p:cNvPr>
          <p:cNvSpPr txBox="1">
            <a:spLocks/>
          </p:cNvSpPr>
          <p:nvPr/>
        </p:nvSpPr>
        <p:spPr>
          <a:xfrm>
            <a:off x="1623318" y="419617"/>
            <a:ext cx="8945364" cy="116576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5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Sentiment Recognition</a:t>
            </a:r>
          </a:p>
        </p:txBody>
      </p:sp>
    </p:spTree>
    <p:extLst>
      <p:ext uri="{BB962C8B-B14F-4D97-AF65-F5344CB8AC3E}">
        <p14:creationId xmlns:p14="http://schemas.microsoft.com/office/powerpoint/2010/main" val="13499801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4890B59-E47F-40BA-8406-0D762C0C6BD3}"/>
              </a:ext>
            </a:extLst>
          </p:cNvPr>
          <p:cNvSpPr txBox="1">
            <a:spLocks/>
          </p:cNvSpPr>
          <p:nvPr/>
        </p:nvSpPr>
        <p:spPr>
          <a:xfrm>
            <a:off x="815893" y="1786466"/>
            <a:ext cx="10560214" cy="705369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800" b="1" dirty="0">
                <a:solidFill>
                  <a:srgbClr val="00B050"/>
                </a:solidFill>
                <a:latin typeface="+mn-lt"/>
              </a:rPr>
              <a:t>We enjoyed the food and the service was great.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65EBD44-7581-41F0-8F29-B71E3FA7F381}"/>
              </a:ext>
            </a:extLst>
          </p:cNvPr>
          <p:cNvSpPr txBox="1">
            <a:spLocks/>
          </p:cNvSpPr>
          <p:nvPr/>
        </p:nvSpPr>
        <p:spPr>
          <a:xfrm>
            <a:off x="1623318" y="419617"/>
            <a:ext cx="8945364" cy="116576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5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Sentiment Recognition</a:t>
            </a:r>
          </a:p>
        </p:txBody>
      </p:sp>
    </p:spTree>
    <p:extLst>
      <p:ext uri="{BB962C8B-B14F-4D97-AF65-F5344CB8AC3E}">
        <p14:creationId xmlns:p14="http://schemas.microsoft.com/office/powerpoint/2010/main" val="13594972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4890B59-E47F-40BA-8406-0D762C0C6BD3}"/>
              </a:ext>
            </a:extLst>
          </p:cNvPr>
          <p:cNvSpPr txBox="1">
            <a:spLocks/>
          </p:cNvSpPr>
          <p:nvPr/>
        </p:nvSpPr>
        <p:spPr>
          <a:xfrm>
            <a:off x="815893" y="1786466"/>
            <a:ext cx="10560214" cy="705369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800" b="1" dirty="0">
                <a:solidFill>
                  <a:srgbClr val="00B050"/>
                </a:solidFill>
                <a:latin typeface="+mn-lt"/>
              </a:rPr>
              <a:t>We enjoyed the food and the service was great.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6854FD2-35FA-422C-BAFB-258F23A07BAB}"/>
              </a:ext>
            </a:extLst>
          </p:cNvPr>
          <p:cNvSpPr txBox="1">
            <a:spLocks/>
          </p:cNvSpPr>
          <p:nvPr/>
        </p:nvSpPr>
        <p:spPr>
          <a:xfrm>
            <a:off x="526479" y="2542635"/>
            <a:ext cx="11139041" cy="705369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We had to wait for an excessive amount of time and our order was wrong.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65EBD44-7581-41F0-8F29-B71E3FA7F381}"/>
              </a:ext>
            </a:extLst>
          </p:cNvPr>
          <p:cNvSpPr txBox="1">
            <a:spLocks/>
          </p:cNvSpPr>
          <p:nvPr/>
        </p:nvSpPr>
        <p:spPr>
          <a:xfrm>
            <a:off x="1623318" y="419617"/>
            <a:ext cx="8945364" cy="116576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5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Sentiment Recognition</a:t>
            </a:r>
          </a:p>
        </p:txBody>
      </p:sp>
    </p:spTree>
    <p:extLst>
      <p:ext uri="{BB962C8B-B14F-4D97-AF65-F5344CB8AC3E}">
        <p14:creationId xmlns:p14="http://schemas.microsoft.com/office/powerpoint/2010/main" val="27389572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4890B59-E47F-40BA-8406-0D762C0C6BD3}"/>
              </a:ext>
            </a:extLst>
          </p:cNvPr>
          <p:cNvSpPr txBox="1">
            <a:spLocks/>
          </p:cNvSpPr>
          <p:nvPr/>
        </p:nvSpPr>
        <p:spPr>
          <a:xfrm>
            <a:off x="815893" y="1786466"/>
            <a:ext cx="10560214" cy="705369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800" b="1" dirty="0">
                <a:solidFill>
                  <a:srgbClr val="00B050"/>
                </a:solidFill>
                <a:latin typeface="+mn-lt"/>
              </a:rPr>
              <a:t>We enjoyed the food and the service was great.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6854FD2-35FA-422C-BAFB-258F23A07BAB}"/>
              </a:ext>
            </a:extLst>
          </p:cNvPr>
          <p:cNvSpPr txBox="1">
            <a:spLocks/>
          </p:cNvSpPr>
          <p:nvPr/>
        </p:nvSpPr>
        <p:spPr>
          <a:xfrm>
            <a:off x="526479" y="2542635"/>
            <a:ext cx="11139041" cy="705369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800" b="1" dirty="0">
                <a:solidFill>
                  <a:srgbClr val="FF0000"/>
                </a:solidFill>
                <a:latin typeface="+mn-lt"/>
              </a:rPr>
              <a:t>We had to wait for an excessive amount of time and our order was wrong.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65EBD44-7581-41F0-8F29-B71E3FA7F381}"/>
              </a:ext>
            </a:extLst>
          </p:cNvPr>
          <p:cNvSpPr txBox="1">
            <a:spLocks/>
          </p:cNvSpPr>
          <p:nvPr/>
        </p:nvSpPr>
        <p:spPr>
          <a:xfrm>
            <a:off x="1623318" y="419617"/>
            <a:ext cx="8945364" cy="116576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5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Sentiment Recognition</a:t>
            </a:r>
          </a:p>
        </p:txBody>
      </p:sp>
    </p:spTree>
    <p:extLst>
      <p:ext uri="{BB962C8B-B14F-4D97-AF65-F5344CB8AC3E}">
        <p14:creationId xmlns:p14="http://schemas.microsoft.com/office/powerpoint/2010/main" val="31301042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2076C01-5D74-4E39-9BE5-3F8D74465867}"/>
              </a:ext>
            </a:extLst>
          </p:cNvPr>
          <p:cNvSpPr txBox="1">
            <a:spLocks/>
          </p:cNvSpPr>
          <p:nvPr/>
        </p:nvSpPr>
        <p:spPr>
          <a:xfrm>
            <a:off x="1623318" y="419617"/>
            <a:ext cx="8945364" cy="116576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5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Informational Retrieval</a:t>
            </a:r>
          </a:p>
        </p:txBody>
      </p:sp>
    </p:spTree>
    <p:extLst>
      <p:ext uri="{BB962C8B-B14F-4D97-AF65-F5344CB8AC3E}">
        <p14:creationId xmlns:p14="http://schemas.microsoft.com/office/powerpoint/2010/main" val="33807349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C84CC0A-8EA3-4B65-9A8C-BFA3819FE5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14"/>
          <a:stretch/>
        </p:blipFill>
        <p:spPr>
          <a:xfrm>
            <a:off x="635000" y="1876954"/>
            <a:ext cx="11023600" cy="3781425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018CFD31-E607-4C59-B3E0-70925E38C86F}"/>
              </a:ext>
            </a:extLst>
          </p:cNvPr>
          <p:cNvSpPr txBox="1">
            <a:spLocks/>
          </p:cNvSpPr>
          <p:nvPr/>
        </p:nvSpPr>
        <p:spPr>
          <a:xfrm>
            <a:off x="1623318" y="419617"/>
            <a:ext cx="8945364" cy="116576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5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Informational Retrieval</a:t>
            </a:r>
          </a:p>
        </p:txBody>
      </p:sp>
    </p:spTree>
    <p:extLst>
      <p:ext uri="{BB962C8B-B14F-4D97-AF65-F5344CB8AC3E}">
        <p14:creationId xmlns:p14="http://schemas.microsoft.com/office/powerpoint/2010/main" val="4061621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018CFD31-E607-4C59-B3E0-70925E38C86F}"/>
              </a:ext>
            </a:extLst>
          </p:cNvPr>
          <p:cNvSpPr txBox="1">
            <a:spLocks/>
          </p:cNvSpPr>
          <p:nvPr/>
        </p:nvSpPr>
        <p:spPr>
          <a:xfrm>
            <a:off x="1623318" y="419617"/>
            <a:ext cx="8945364" cy="116576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5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Machine Translation</a:t>
            </a:r>
          </a:p>
        </p:txBody>
      </p:sp>
    </p:spTree>
    <p:extLst>
      <p:ext uri="{BB962C8B-B14F-4D97-AF65-F5344CB8AC3E}">
        <p14:creationId xmlns:p14="http://schemas.microsoft.com/office/powerpoint/2010/main" val="23614808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018CFD31-E607-4C59-B3E0-70925E38C86F}"/>
              </a:ext>
            </a:extLst>
          </p:cNvPr>
          <p:cNvSpPr txBox="1">
            <a:spLocks/>
          </p:cNvSpPr>
          <p:nvPr/>
        </p:nvSpPr>
        <p:spPr>
          <a:xfrm>
            <a:off x="1623318" y="419617"/>
            <a:ext cx="8945364" cy="116576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5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Machine Translation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950DA29-62B1-4F18-A7F9-79311BFAE6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300" y="1895145"/>
            <a:ext cx="10439400" cy="3768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6603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6B0720AB-08DB-43A1-A0AC-541AE19B6FC1}"/>
              </a:ext>
            </a:extLst>
          </p:cNvPr>
          <p:cNvSpPr txBox="1">
            <a:spLocks/>
          </p:cNvSpPr>
          <p:nvPr/>
        </p:nvSpPr>
        <p:spPr>
          <a:xfrm>
            <a:off x="1623318" y="2168746"/>
            <a:ext cx="8945364" cy="116576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5400" b="1" dirty="0">
                <a:solidFill>
                  <a:schemeClr val="accent1"/>
                </a:solidFill>
                <a:latin typeface="+mn-lt"/>
              </a:rPr>
              <a:t>Speech</a:t>
            </a:r>
          </a:p>
        </p:txBody>
      </p:sp>
    </p:spTree>
    <p:extLst>
      <p:ext uri="{BB962C8B-B14F-4D97-AF65-F5344CB8AC3E}">
        <p14:creationId xmlns:p14="http://schemas.microsoft.com/office/powerpoint/2010/main" val="5423731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8E79D3A-DCE5-45ED-A94D-3FB4FD6B39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23044"/>
            <a:ext cx="12192000" cy="4654453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26BC396F-2428-49AB-AC95-20E32FB320C4}"/>
              </a:ext>
            </a:extLst>
          </p:cNvPr>
          <p:cNvSpPr txBox="1">
            <a:spLocks/>
          </p:cNvSpPr>
          <p:nvPr/>
        </p:nvSpPr>
        <p:spPr>
          <a:xfrm>
            <a:off x="1623318" y="419617"/>
            <a:ext cx="8945364" cy="116576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5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Speech Recognition</a:t>
            </a:r>
          </a:p>
          <a:p>
            <a:pPr>
              <a:lnSpc>
                <a:spcPct val="100000"/>
              </a:lnSpc>
            </a:pPr>
            <a:r>
              <a:rPr 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(speech-to-text)</a:t>
            </a:r>
          </a:p>
        </p:txBody>
      </p:sp>
    </p:spTree>
    <p:extLst>
      <p:ext uri="{BB962C8B-B14F-4D97-AF65-F5344CB8AC3E}">
        <p14:creationId xmlns:p14="http://schemas.microsoft.com/office/powerpoint/2010/main" val="20876744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B41A809-43C7-43F1-B1A5-2BAFDBADEAAC}"/>
              </a:ext>
            </a:extLst>
          </p:cNvPr>
          <p:cNvSpPr txBox="1">
            <a:spLocks/>
          </p:cNvSpPr>
          <p:nvPr/>
        </p:nvSpPr>
        <p:spPr>
          <a:xfrm>
            <a:off x="1623317" y="1501234"/>
            <a:ext cx="8945364" cy="114883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4800" b="1" dirty="0">
                <a:solidFill>
                  <a:schemeClr val="accent6"/>
                </a:solidFill>
                <a:latin typeface="+mn-lt"/>
              </a:rPr>
              <a:t>AI is more feasible when:</a:t>
            </a:r>
          </a:p>
        </p:txBody>
      </p:sp>
    </p:spTree>
    <p:extLst>
      <p:ext uri="{BB962C8B-B14F-4D97-AF65-F5344CB8AC3E}">
        <p14:creationId xmlns:p14="http://schemas.microsoft.com/office/powerpoint/2010/main" val="15002710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6BC396F-2428-49AB-AC95-20E32FB320C4}"/>
              </a:ext>
            </a:extLst>
          </p:cNvPr>
          <p:cNvSpPr txBox="1">
            <a:spLocks/>
          </p:cNvSpPr>
          <p:nvPr/>
        </p:nvSpPr>
        <p:spPr>
          <a:xfrm>
            <a:off x="1623318" y="419617"/>
            <a:ext cx="8945364" cy="116576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5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Speaker ID</a:t>
            </a:r>
          </a:p>
        </p:txBody>
      </p:sp>
      <p:pic>
        <p:nvPicPr>
          <p:cNvPr id="34818" name="Picture 2" descr="Image result for speaker identification phone">
            <a:extLst>
              <a:ext uri="{FF2B5EF4-FFF2-40B4-BE49-F238E27FC236}">
                <a16:creationId xmlns:a16="http://schemas.microsoft.com/office/drawing/2014/main" id="{447D2176-9294-4D86-8444-043595D344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7400" y="1939397"/>
            <a:ext cx="6157200" cy="4097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3060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6F6456C-2929-46EC-B44D-52992C4D8B94}"/>
              </a:ext>
            </a:extLst>
          </p:cNvPr>
          <p:cNvSpPr txBox="1">
            <a:spLocks/>
          </p:cNvSpPr>
          <p:nvPr/>
        </p:nvSpPr>
        <p:spPr>
          <a:xfrm>
            <a:off x="1623318" y="419617"/>
            <a:ext cx="8945364" cy="116576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5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Speech Synthesis</a:t>
            </a:r>
          </a:p>
          <a:p>
            <a:pPr>
              <a:lnSpc>
                <a:spcPct val="100000"/>
              </a:lnSpc>
            </a:pPr>
            <a:r>
              <a:rPr 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(text-to-speech)</a:t>
            </a:r>
          </a:p>
        </p:txBody>
      </p:sp>
      <p:pic>
        <p:nvPicPr>
          <p:cNvPr id="37890" name="Picture 2" descr="https://i1.wp.com/www.wave8.com.au/wp-content/uploads/2016/02/audiowaveform.png?fit=300%2C83">
            <a:extLst>
              <a:ext uri="{FF2B5EF4-FFF2-40B4-BE49-F238E27FC236}">
                <a16:creationId xmlns:a16="http://schemas.microsoft.com/office/drawing/2014/main" id="{8697FD1F-437F-4905-A78A-AB5FF8D705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4783" y="2767740"/>
            <a:ext cx="4754555" cy="1315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4EF5698-3F4A-414F-AA7E-971FB2C0050A}"/>
              </a:ext>
            </a:extLst>
          </p:cNvPr>
          <p:cNvSpPr txBox="1">
            <a:spLocks/>
          </p:cNvSpPr>
          <p:nvPr/>
        </p:nvSpPr>
        <p:spPr>
          <a:xfrm>
            <a:off x="1622412" y="2767740"/>
            <a:ext cx="3416947" cy="116576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Data is the new oil.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89FA40D5-4220-488D-BAE3-341F9228A243}"/>
              </a:ext>
            </a:extLst>
          </p:cNvPr>
          <p:cNvSpPr/>
          <p:nvPr/>
        </p:nvSpPr>
        <p:spPr>
          <a:xfrm>
            <a:off x="5445760" y="3107266"/>
            <a:ext cx="1016000" cy="6434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0383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6B0720AB-08DB-43A1-A0AC-541AE19B6FC1}"/>
              </a:ext>
            </a:extLst>
          </p:cNvPr>
          <p:cNvSpPr txBox="1">
            <a:spLocks/>
          </p:cNvSpPr>
          <p:nvPr/>
        </p:nvSpPr>
        <p:spPr>
          <a:xfrm>
            <a:off x="1623318" y="2168746"/>
            <a:ext cx="8945364" cy="116576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5400" b="1" dirty="0">
                <a:solidFill>
                  <a:schemeClr val="accent1"/>
                </a:solidFill>
                <a:latin typeface="+mn-lt"/>
              </a:rPr>
              <a:t>Computer Vision</a:t>
            </a:r>
          </a:p>
        </p:txBody>
      </p:sp>
    </p:spTree>
    <p:extLst>
      <p:ext uri="{BB962C8B-B14F-4D97-AF65-F5344CB8AC3E}">
        <p14:creationId xmlns:p14="http://schemas.microsoft.com/office/powerpoint/2010/main" val="33934674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B1757F5-21D4-4A3A-8B2A-145B456F2C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1720" y="1352740"/>
            <a:ext cx="7528560" cy="550526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3733F45D-8E22-4B38-B46D-7F94BAD477BE}"/>
              </a:ext>
            </a:extLst>
          </p:cNvPr>
          <p:cNvSpPr txBox="1">
            <a:spLocks/>
          </p:cNvSpPr>
          <p:nvPr/>
        </p:nvSpPr>
        <p:spPr>
          <a:xfrm>
            <a:off x="2002367" y="257234"/>
            <a:ext cx="8187266" cy="109550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accent1"/>
                </a:solidFill>
                <a:latin typeface="+mn-lt"/>
              </a:rPr>
              <a:t>Understanding what’s in an Image</a:t>
            </a:r>
          </a:p>
        </p:txBody>
      </p:sp>
    </p:spTree>
    <p:extLst>
      <p:ext uri="{BB962C8B-B14F-4D97-AF65-F5344CB8AC3E}">
        <p14:creationId xmlns:p14="http://schemas.microsoft.com/office/powerpoint/2010/main" val="18772258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6B0720AB-08DB-43A1-A0AC-541AE19B6FC1}"/>
              </a:ext>
            </a:extLst>
          </p:cNvPr>
          <p:cNvSpPr txBox="1">
            <a:spLocks/>
          </p:cNvSpPr>
          <p:nvPr/>
        </p:nvSpPr>
        <p:spPr>
          <a:xfrm>
            <a:off x="1623318" y="2168746"/>
            <a:ext cx="8945364" cy="116576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5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Face Recognition</a:t>
            </a:r>
          </a:p>
        </p:txBody>
      </p:sp>
    </p:spTree>
    <p:extLst>
      <p:ext uri="{BB962C8B-B14F-4D97-AF65-F5344CB8AC3E}">
        <p14:creationId xmlns:p14="http://schemas.microsoft.com/office/powerpoint/2010/main" val="20610843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933F72B-403D-4911-ADA9-6C7963E778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6766"/>
            <a:ext cx="12208934" cy="6104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8744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Image result for cat dog image classification">
            <a:extLst>
              <a:ext uri="{FF2B5EF4-FFF2-40B4-BE49-F238E27FC236}">
                <a16:creationId xmlns:a16="http://schemas.microsoft.com/office/drawing/2014/main" id="{DBB17B4E-9FAA-4218-ACC0-F26904EBA6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6550" y="1619250"/>
            <a:ext cx="6438900" cy="523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6E549A9B-8527-40F9-A426-55A13A28D5C4}"/>
              </a:ext>
            </a:extLst>
          </p:cNvPr>
          <p:cNvSpPr txBox="1">
            <a:spLocks/>
          </p:cNvSpPr>
          <p:nvPr/>
        </p:nvSpPr>
        <p:spPr>
          <a:xfrm>
            <a:off x="1623318" y="453484"/>
            <a:ext cx="8945364" cy="116576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5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Image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25516331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D8ED2A6E-31AD-4A91-B8F6-4CD9C6A303BB}"/>
              </a:ext>
            </a:extLst>
          </p:cNvPr>
          <p:cNvSpPr txBox="1">
            <a:spLocks/>
          </p:cNvSpPr>
          <p:nvPr/>
        </p:nvSpPr>
        <p:spPr>
          <a:xfrm>
            <a:off x="1623318" y="453484"/>
            <a:ext cx="8945364" cy="116576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5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Object Detection</a:t>
            </a:r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D6E5D30E-DA3F-44E6-9650-76E25509751B}"/>
              </a:ext>
            </a:extLst>
          </p:cNvPr>
          <p:cNvSpPr/>
          <p:nvPr/>
        </p:nvSpPr>
        <p:spPr>
          <a:xfrm>
            <a:off x="2676352" y="1736436"/>
            <a:ext cx="7042495" cy="50301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</p:spTree>
    <p:extLst>
      <p:ext uri="{BB962C8B-B14F-4D97-AF65-F5344CB8AC3E}">
        <p14:creationId xmlns:p14="http://schemas.microsoft.com/office/powerpoint/2010/main" val="4041765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F6D9808-9BF9-41CB-85C2-58C3E64E847B}"/>
              </a:ext>
            </a:extLst>
          </p:cNvPr>
          <p:cNvSpPr txBox="1">
            <a:spLocks/>
          </p:cNvSpPr>
          <p:nvPr/>
        </p:nvSpPr>
        <p:spPr>
          <a:xfrm>
            <a:off x="1623318" y="154283"/>
            <a:ext cx="8945364" cy="116576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4400" b="1" dirty="0">
                <a:solidFill>
                  <a:schemeClr val="accent1"/>
                </a:solidFill>
                <a:latin typeface="+mn-lt"/>
              </a:rPr>
              <a:t>Machine vs. Man</a:t>
            </a:r>
          </a:p>
        </p:txBody>
      </p:sp>
      <p:pic>
        <p:nvPicPr>
          <p:cNvPr id="1026" name="Picture 2" descr="https://cdn-images-1.medium.com/max/1200/0*CIF2kGVsVrfQrlBf.jpg">
            <a:extLst>
              <a:ext uri="{FF2B5EF4-FFF2-40B4-BE49-F238E27FC236}">
                <a16:creationId xmlns:a16="http://schemas.microsoft.com/office/drawing/2014/main" id="{8A548112-94CB-4EF8-A193-BE277E1E6D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4197" y="1299014"/>
            <a:ext cx="7643605" cy="5558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46587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A7EBF5D-AFE3-4646-87B6-E1CA2E5F6DF4}"/>
              </a:ext>
            </a:extLst>
          </p:cNvPr>
          <p:cNvSpPr/>
          <p:nvPr/>
        </p:nvSpPr>
        <p:spPr>
          <a:xfrm>
            <a:off x="1300480" y="547442"/>
            <a:ext cx="9540240" cy="25930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2850"/>
              </a:spcBef>
            </a:pPr>
            <a:r>
              <a:rPr lang="en-US" sz="3200" spc="-5" dirty="0">
                <a:ea typeface="Times New Roman" panose="02020603050405020304" pitchFamily="18" charset="0"/>
              </a:rPr>
              <a:t>Main advantages of </a:t>
            </a:r>
            <a:r>
              <a:rPr lang="en-US" sz="3200" b="1" spc="-5" dirty="0">
                <a:solidFill>
                  <a:schemeClr val="accent1"/>
                </a:solidFill>
                <a:ea typeface="Times New Roman" panose="02020603050405020304" pitchFamily="18" charset="0"/>
              </a:rPr>
              <a:t>Artificial Intelligence</a:t>
            </a:r>
            <a:r>
              <a:rPr lang="en-US" sz="3200" spc="-5" dirty="0">
                <a:solidFill>
                  <a:schemeClr val="accent1"/>
                </a:solidFill>
                <a:ea typeface="Times New Roman" panose="02020603050405020304" pitchFamily="18" charset="0"/>
              </a:rPr>
              <a:t> </a:t>
            </a:r>
            <a:r>
              <a:rPr lang="en-US" sz="3200" spc="-5" dirty="0">
                <a:ea typeface="Times New Roman" panose="02020603050405020304" pitchFamily="18" charset="0"/>
              </a:rPr>
              <a:t>over Natural Intelligence are:</a:t>
            </a:r>
          </a:p>
          <a:p>
            <a:pPr>
              <a:spcBef>
                <a:spcPts val="2850"/>
              </a:spcBef>
            </a:pPr>
            <a:endParaRPr lang="en-US" sz="3200" dirty="0">
              <a:ea typeface="Times New Roman" panose="02020603050405020304" pitchFamily="18" charset="0"/>
            </a:endParaRPr>
          </a:p>
          <a:p>
            <a:pPr>
              <a:spcBef>
                <a:spcPts val="2175"/>
              </a:spcBef>
            </a:pPr>
            <a:endParaRPr lang="en-US" sz="2400" spc="-5" dirty="0">
              <a:latin typeface="Georgia" panose="02040502050405020303" pitchFamily="18" charset="0"/>
              <a:ea typeface="Times New Roman" panose="02020603050405020304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6A1DC38-954F-45E9-92B7-52CBD9A5EF7C}"/>
              </a:ext>
            </a:extLst>
          </p:cNvPr>
          <p:cNvSpPr/>
          <p:nvPr/>
        </p:nvSpPr>
        <p:spPr>
          <a:xfrm>
            <a:off x="3736340" y="2114659"/>
            <a:ext cx="466852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>
              <a:spcBef>
                <a:spcPts val="500"/>
              </a:spcBef>
              <a:spcAft>
                <a:spcPts val="105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3200" b="1" spc="-5" dirty="0">
                <a:solidFill>
                  <a:schemeClr val="bg2">
                    <a:lumMod val="50000"/>
                  </a:schemeClr>
                </a:solidFill>
                <a:ea typeface="Times New Roman" panose="02020603050405020304" pitchFamily="18" charset="0"/>
                <a:cs typeface="Segoe UI" panose="020B0502040204020203" pitchFamily="34" charset="0"/>
              </a:rPr>
              <a:t>Incredible speed</a:t>
            </a:r>
            <a:endParaRPr lang="en-US" sz="3200" spc="-5" dirty="0">
              <a:solidFill>
                <a:schemeClr val="bg2">
                  <a:lumMod val="50000"/>
                </a:schemeClr>
              </a:solidFill>
              <a:ea typeface="Times New Roman" panose="02020603050405020304" pitchFamily="18" charset="0"/>
              <a:cs typeface="Segoe UI" panose="020B0502040204020203" pitchFamily="34" charset="0"/>
            </a:endParaRPr>
          </a:p>
          <a:p>
            <a:pPr marL="342900" marR="0" lvl="0" indent="-342900">
              <a:spcBef>
                <a:spcPts val="500"/>
              </a:spcBef>
              <a:spcAft>
                <a:spcPts val="105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3200" b="1" spc="-5" dirty="0">
                <a:solidFill>
                  <a:schemeClr val="bg2">
                    <a:lumMod val="50000"/>
                  </a:schemeClr>
                </a:solidFill>
                <a:ea typeface="Times New Roman" panose="02020603050405020304" pitchFamily="18" charset="0"/>
                <a:cs typeface="Segoe UI" panose="020B0502040204020203" pitchFamily="34" charset="0"/>
              </a:rPr>
              <a:t>Continuous operation</a:t>
            </a:r>
            <a:endParaRPr lang="en-US" sz="3200" spc="-5" dirty="0">
              <a:solidFill>
                <a:schemeClr val="bg2">
                  <a:lumMod val="50000"/>
                </a:schemeClr>
              </a:solidFill>
              <a:ea typeface="Times New Roman" panose="02020603050405020304" pitchFamily="18" charset="0"/>
              <a:cs typeface="Segoe UI" panose="020B0502040204020203" pitchFamily="34" charset="0"/>
            </a:endParaRPr>
          </a:p>
          <a:p>
            <a:pPr marL="342900" marR="0" lvl="0" indent="-342900">
              <a:spcBef>
                <a:spcPts val="500"/>
              </a:spcBef>
              <a:spcAft>
                <a:spcPts val="105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3200" b="1" spc="-5" dirty="0">
                <a:solidFill>
                  <a:schemeClr val="bg2">
                    <a:lumMod val="50000"/>
                  </a:schemeClr>
                </a:solidFill>
                <a:ea typeface="Times New Roman" panose="02020603050405020304" pitchFamily="18" charset="0"/>
                <a:cs typeface="Segoe UI" panose="020B0502040204020203" pitchFamily="34" charset="0"/>
              </a:rPr>
              <a:t>Less biased</a:t>
            </a:r>
            <a:endParaRPr lang="en-US" sz="3200" spc="-5" dirty="0">
              <a:solidFill>
                <a:schemeClr val="bg2">
                  <a:lumMod val="50000"/>
                </a:schemeClr>
              </a:solidFill>
              <a:ea typeface="Times New Roman" panose="02020603050405020304" pitchFamily="18" charset="0"/>
              <a:cs typeface="Segoe UI" panose="020B0502040204020203" pitchFamily="34" charset="0"/>
            </a:endParaRPr>
          </a:p>
          <a:p>
            <a:pPr marL="342900" marR="0" lvl="0" indent="-342900">
              <a:spcBef>
                <a:spcPts val="500"/>
              </a:spcBef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3200" b="1" spc="-5" dirty="0">
                <a:solidFill>
                  <a:schemeClr val="bg2">
                    <a:lumMod val="50000"/>
                  </a:schemeClr>
                </a:solidFill>
                <a:ea typeface="Times New Roman" panose="02020603050405020304" pitchFamily="18" charset="0"/>
                <a:cs typeface="Segoe UI" panose="020B0502040204020203" pitchFamily="34" charset="0"/>
              </a:rPr>
              <a:t>Accuracy</a:t>
            </a:r>
            <a:endParaRPr lang="en-US" sz="3200" spc="-5" dirty="0">
              <a:solidFill>
                <a:schemeClr val="bg2">
                  <a:lumMod val="50000"/>
                </a:schemeClr>
              </a:solidFill>
              <a:ea typeface="Times New Roman" panose="02020603050405020304" pitchFamily="18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43815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E4DA1F-82F7-4C92-8C1F-97CADDE213EA}"/>
              </a:ext>
            </a:extLst>
          </p:cNvPr>
          <p:cNvSpPr/>
          <p:nvPr/>
        </p:nvSpPr>
        <p:spPr>
          <a:xfrm>
            <a:off x="1623317" y="3056465"/>
            <a:ext cx="9154044" cy="13497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32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task doesn’t require much thinking/reasoning</a:t>
            </a:r>
          </a:p>
          <a:p>
            <a:pPr marL="457200" indent="-457200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32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Lots of (supervised) data is available</a:t>
            </a:r>
            <a:endParaRPr lang="en-US" sz="3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9EA97E8-042C-4463-B6F1-89BEEE6B9261}"/>
              </a:ext>
            </a:extLst>
          </p:cNvPr>
          <p:cNvSpPr txBox="1">
            <a:spLocks/>
          </p:cNvSpPr>
          <p:nvPr/>
        </p:nvSpPr>
        <p:spPr>
          <a:xfrm>
            <a:off x="1623317" y="1501234"/>
            <a:ext cx="8945364" cy="114883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4800" b="1" dirty="0">
                <a:solidFill>
                  <a:schemeClr val="accent6"/>
                </a:solidFill>
                <a:latin typeface="+mn-lt"/>
              </a:rPr>
              <a:t>AI is more feasible when:</a:t>
            </a:r>
          </a:p>
        </p:txBody>
      </p:sp>
    </p:spTree>
    <p:extLst>
      <p:ext uri="{BB962C8B-B14F-4D97-AF65-F5344CB8AC3E}">
        <p14:creationId xmlns:p14="http://schemas.microsoft.com/office/powerpoint/2010/main" val="11123591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A7EBF5D-AFE3-4646-87B6-E1CA2E5F6DF4}"/>
              </a:ext>
            </a:extLst>
          </p:cNvPr>
          <p:cNvSpPr/>
          <p:nvPr/>
        </p:nvSpPr>
        <p:spPr>
          <a:xfrm>
            <a:off x="1300480" y="547442"/>
            <a:ext cx="9540240" cy="25930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2850"/>
              </a:spcBef>
            </a:pPr>
            <a:r>
              <a:rPr lang="en-US" sz="3200" spc="-5" dirty="0">
                <a:ea typeface="Times New Roman" panose="02020603050405020304" pitchFamily="18" charset="0"/>
              </a:rPr>
              <a:t>Main advantages of </a:t>
            </a:r>
            <a:r>
              <a:rPr lang="en-US" sz="3200" b="1" spc="-5" dirty="0">
                <a:solidFill>
                  <a:schemeClr val="accent1"/>
                </a:solidFill>
                <a:ea typeface="Times New Roman" panose="02020603050405020304" pitchFamily="18" charset="0"/>
              </a:rPr>
              <a:t>Natural Intelligence</a:t>
            </a:r>
            <a:r>
              <a:rPr lang="en-US" sz="3200" spc="-5" dirty="0">
                <a:solidFill>
                  <a:schemeClr val="accent1"/>
                </a:solidFill>
                <a:ea typeface="Times New Roman" panose="02020603050405020304" pitchFamily="18" charset="0"/>
              </a:rPr>
              <a:t> </a:t>
            </a:r>
            <a:r>
              <a:rPr lang="en-US" sz="3200" spc="-5" dirty="0">
                <a:ea typeface="Times New Roman" panose="02020603050405020304" pitchFamily="18" charset="0"/>
              </a:rPr>
              <a:t>over Artificial Intelligence are</a:t>
            </a:r>
            <a:r>
              <a:rPr lang="en-US" sz="3200" spc="-5" dirty="0">
                <a:latin typeface="Georgia" panose="02040502050405020303" pitchFamily="18" charset="0"/>
                <a:ea typeface="Times New Roman" panose="02020603050405020304" pitchFamily="18" charset="0"/>
              </a:rPr>
              <a:t>:</a:t>
            </a:r>
            <a:endParaRPr lang="en-US" sz="3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Bef>
                <a:spcPts val="2850"/>
              </a:spcBef>
            </a:pPr>
            <a:endParaRPr lang="en-US" sz="3200" dirty="0">
              <a:ea typeface="Times New Roman" panose="02020603050405020304" pitchFamily="18" charset="0"/>
            </a:endParaRPr>
          </a:p>
          <a:p>
            <a:pPr>
              <a:spcBef>
                <a:spcPts val="2175"/>
              </a:spcBef>
            </a:pPr>
            <a:endParaRPr lang="en-US" sz="2400" spc="-5" dirty="0">
              <a:latin typeface="Georgia" panose="02040502050405020303" pitchFamily="18" charset="0"/>
              <a:ea typeface="Times New Roman" panose="02020603050405020304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6A1DC38-954F-45E9-92B7-52CBD9A5EF7C}"/>
              </a:ext>
            </a:extLst>
          </p:cNvPr>
          <p:cNvSpPr/>
          <p:nvPr/>
        </p:nvSpPr>
        <p:spPr>
          <a:xfrm>
            <a:off x="2843530" y="2114659"/>
            <a:ext cx="650494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>
              <a:spcBef>
                <a:spcPts val="500"/>
              </a:spcBef>
              <a:spcAft>
                <a:spcPts val="105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3200" b="1" spc="-5" dirty="0">
                <a:solidFill>
                  <a:schemeClr val="bg2">
                    <a:lumMod val="50000"/>
                  </a:schemeClr>
                </a:solidFill>
                <a:ea typeface="Times New Roman" panose="02020603050405020304" pitchFamily="18" charset="0"/>
                <a:cs typeface="Segoe UI" panose="020B0502040204020203" pitchFamily="34" charset="0"/>
              </a:rPr>
              <a:t>Generalizing knowledge</a:t>
            </a:r>
            <a:endParaRPr lang="en-US" sz="3200" spc="-5" dirty="0">
              <a:solidFill>
                <a:schemeClr val="bg2">
                  <a:lumMod val="50000"/>
                </a:schemeClr>
              </a:solidFill>
              <a:ea typeface="Times New Roman" panose="02020603050405020304" pitchFamily="18" charset="0"/>
              <a:cs typeface="Segoe UI" panose="020B0502040204020203" pitchFamily="34" charset="0"/>
            </a:endParaRPr>
          </a:p>
          <a:p>
            <a:pPr marL="342900" marR="0" lvl="0" indent="-342900">
              <a:spcBef>
                <a:spcPts val="500"/>
              </a:spcBef>
              <a:spcAft>
                <a:spcPts val="105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3200" b="1" spc="-5" dirty="0">
                <a:solidFill>
                  <a:schemeClr val="bg2">
                    <a:lumMod val="50000"/>
                  </a:schemeClr>
                </a:solidFill>
                <a:ea typeface="Times New Roman" panose="02020603050405020304" pitchFamily="18" charset="0"/>
                <a:cs typeface="Segoe UI" panose="020B0502040204020203" pitchFamily="34" charset="0"/>
              </a:rPr>
              <a:t>Multi-tasking</a:t>
            </a:r>
          </a:p>
          <a:p>
            <a:pPr marL="342900" marR="0" lvl="0" indent="-342900">
              <a:spcBef>
                <a:spcPts val="500"/>
              </a:spcBef>
              <a:spcAft>
                <a:spcPts val="105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3200" b="1" spc="-5" dirty="0">
                <a:solidFill>
                  <a:schemeClr val="bg2">
                    <a:lumMod val="50000"/>
                  </a:schemeClr>
                </a:solidFill>
                <a:ea typeface="Times New Roman" panose="02020603050405020304" pitchFamily="18" charset="0"/>
                <a:cs typeface="Segoe UI" panose="020B0502040204020203" pitchFamily="34" charset="0"/>
              </a:rPr>
              <a:t>Differentiating subtleties of context</a:t>
            </a:r>
          </a:p>
          <a:p>
            <a:pPr marL="342900" marR="0" lvl="0" indent="-342900">
              <a:spcBef>
                <a:spcPts val="500"/>
              </a:spcBef>
              <a:spcAft>
                <a:spcPts val="105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3200" b="1" spc="-5" dirty="0">
                <a:solidFill>
                  <a:schemeClr val="bg2">
                    <a:lumMod val="50000"/>
                  </a:schemeClr>
                </a:solidFill>
                <a:ea typeface="Times New Roman" panose="02020603050405020304" pitchFamily="18" charset="0"/>
                <a:cs typeface="Segoe UI" panose="020B0502040204020203" pitchFamily="34" charset="0"/>
              </a:rPr>
              <a:t>Complex movements</a:t>
            </a:r>
            <a:endParaRPr lang="en-US" sz="3200" dirty="0">
              <a:solidFill>
                <a:schemeClr val="bg2">
                  <a:lumMod val="50000"/>
                </a:schemeClr>
              </a:solidFill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69944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0F08CFF-53BA-4625-B60B-9E66E8C34FAD}"/>
              </a:ext>
            </a:extLst>
          </p:cNvPr>
          <p:cNvSpPr/>
          <p:nvPr/>
        </p:nvSpPr>
        <p:spPr>
          <a:xfrm>
            <a:off x="2786952" y="916001"/>
            <a:ext cx="6618094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ea typeface="Arial" panose="020B0604020202020204" pitchFamily="34" charset="0"/>
              </a:rPr>
              <a:t>Anything you can do without much thought,</a:t>
            </a:r>
          </a:p>
          <a:p>
            <a:pPr algn="ctr"/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AI can do</a:t>
            </a: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9593EF8-B954-4422-982C-B8404A9463E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032000" y="2150533"/>
          <a:ext cx="8305800" cy="3496734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768600">
                  <a:extLst>
                    <a:ext uri="{9D8B030D-6E8A-4147-A177-3AD203B41FA5}">
                      <a16:colId xmlns:a16="http://schemas.microsoft.com/office/drawing/2014/main" val="2292548374"/>
                    </a:ext>
                  </a:extLst>
                </a:gridCol>
                <a:gridCol w="2768600">
                  <a:extLst>
                    <a:ext uri="{9D8B030D-6E8A-4147-A177-3AD203B41FA5}">
                      <a16:colId xmlns:a16="http://schemas.microsoft.com/office/drawing/2014/main" val="3794398250"/>
                    </a:ext>
                  </a:extLst>
                </a:gridCol>
                <a:gridCol w="2768600">
                  <a:extLst>
                    <a:ext uri="{9D8B030D-6E8A-4147-A177-3AD203B41FA5}">
                      <a16:colId xmlns:a16="http://schemas.microsoft.com/office/drawing/2014/main" val="293040399"/>
                    </a:ext>
                  </a:extLst>
                </a:gridCol>
              </a:tblGrid>
              <a:tr h="582789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Input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Output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Application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4785579"/>
                  </a:ext>
                </a:extLst>
              </a:tr>
              <a:tr h="58278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Audio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Text transcript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Speech Recognition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6862539"/>
                  </a:ext>
                </a:extLst>
              </a:tr>
              <a:tr h="58278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Music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Like/not like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Music Recommendation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7551090"/>
                  </a:ext>
                </a:extLst>
              </a:tr>
              <a:tr h="58278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Photo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Image identification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Computer Vision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4949771"/>
                  </a:ext>
                </a:extLst>
              </a:tr>
              <a:tr h="58278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English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Chinese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Translation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941719"/>
                  </a:ext>
                </a:extLst>
              </a:tr>
              <a:tr h="58278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Meaning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Sentiment Analysis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78590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429641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6B0720AB-08DB-43A1-A0AC-541AE19B6FC1}"/>
              </a:ext>
            </a:extLst>
          </p:cNvPr>
          <p:cNvSpPr txBox="1">
            <a:spLocks/>
          </p:cNvSpPr>
          <p:nvPr/>
        </p:nvSpPr>
        <p:spPr>
          <a:xfrm>
            <a:off x="1623318" y="2168746"/>
            <a:ext cx="8945364" cy="116576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5400" b="1" dirty="0">
                <a:solidFill>
                  <a:schemeClr val="accent1"/>
                </a:solidFill>
                <a:latin typeface="+mn-lt"/>
              </a:rPr>
              <a:t>What AI can do</a:t>
            </a:r>
          </a:p>
        </p:txBody>
      </p:sp>
    </p:spTree>
    <p:extLst>
      <p:ext uri="{BB962C8B-B14F-4D97-AF65-F5344CB8AC3E}">
        <p14:creationId xmlns:p14="http://schemas.microsoft.com/office/powerpoint/2010/main" val="9755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6B0720AB-08DB-43A1-A0AC-541AE19B6FC1}"/>
              </a:ext>
            </a:extLst>
          </p:cNvPr>
          <p:cNvSpPr txBox="1">
            <a:spLocks/>
          </p:cNvSpPr>
          <p:nvPr/>
        </p:nvSpPr>
        <p:spPr>
          <a:xfrm>
            <a:off x="1623318" y="2168746"/>
            <a:ext cx="8945364" cy="116576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5400" b="1" dirty="0">
                <a:solidFill>
                  <a:schemeClr val="accent1"/>
                </a:solidFill>
                <a:latin typeface="+mn-lt"/>
              </a:rPr>
              <a:t>Natural Language Processing</a:t>
            </a:r>
          </a:p>
        </p:txBody>
      </p:sp>
    </p:spTree>
    <p:extLst>
      <p:ext uri="{BB962C8B-B14F-4D97-AF65-F5344CB8AC3E}">
        <p14:creationId xmlns:p14="http://schemas.microsoft.com/office/powerpoint/2010/main" val="11691546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2076C01-5D74-4E39-9BE5-3F8D74465867}"/>
              </a:ext>
            </a:extLst>
          </p:cNvPr>
          <p:cNvSpPr txBox="1">
            <a:spLocks/>
          </p:cNvSpPr>
          <p:nvPr/>
        </p:nvSpPr>
        <p:spPr>
          <a:xfrm>
            <a:off x="1623318" y="419617"/>
            <a:ext cx="8945364" cy="116576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5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Text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31251764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2076C01-5D74-4E39-9BE5-3F8D74465867}"/>
              </a:ext>
            </a:extLst>
          </p:cNvPr>
          <p:cNvSpPr txBox="1">
            <a:spLocks/>
          </p:cNvSpPr>
          <p:nvPr/>
        </p:nvSpPr>
        <p:spPr>
          <a:xfrm>
            <a:off x="1623318" y="419617"/>
            <a:ext cx="8945364" cy="116576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5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Text Classification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6A799F2-CB13-4206-BD44-4ECD98B420B2}"/>
              </a:ext>
            </a:extLst>
          </p:cNvPr>
          <p:cNvSpPr txBox="1">
            <a:spLocks/>
          </p:cNvSpPr>
          <p:nvPr/>
        </p:nvSpPr>
        <p:spPr>
          <a:xfrm>
            <a:off x="1691052" y="1408101"/>
            <a:ext cx="8945364" cy="116576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b="1" dirty="0">
                <a:solidFill>
                  <a:schemeClr val="accent5"/>
                </a:solidFill>
                <a:latin typeface="+mn-lt"/>
              </a:rPr>
              <a:t>Spam/Not Spam</a:t>
            </a:r>
          </a:p>
        </p:txBody>
      </p:sp>
      <p:pic>
        <p:nvPicPr>
          <p:cNvPr id="18434" name="Picture 2" descr="Image result for email">
            <a:extLst>
              <a:ext uri="{FF2B5EF4-FFF2-40B4-BE49-F238E27FC236}">
                <a16:creationId xmlns:a16="http://schemas.microsoft.com/office/drawing/2014/main" id="{B74CCF53-F405-4160-BEBE-141D8C672B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2446" y="2685586"/>
            <a:ext cx="5227108" cy="4172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50154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2076C01-5D74-4E39-9BE5-3F8D74465867}"/>
              </a:ext>
            </a:extLst>
          </p:cNvPr>
          <p:cNvSpPr txBox="1">
            <a:spLocks/>
          </p:cNvSpPr>
          <p:nvPr/>
        </p:nvSpPr>
        <p:spPr>
          <a:xfrm>
            <a:off x="1623318" y="419617"/>
            <a:ext cx="8945364" cy="116576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5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Sentiment Recognition</a:t>
            </a:r>
          </a:p>
        </p:txBody>
      </p:sp>
    </p:spTree>
    <p:extLst>
      <p:ext uri="{BB962C8B-B14F-4D97-AF65-F5344CB8AC3E}">
        <p14:creationId xmlns:p14="http://schemas.microsoft.com/office/powerpoint/2010/main" val="19679624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11345</TotalTime>
  <Words>248</Words>
  <Application>Microsoft Office PowerPoint</Application>
  <PresentationFormat>Widescreen</PresentationFormat>
  <Paragraphs>68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8" baseType="lpstr">
      <vt:lpstr>Arial</vt:lpstr>
      <vt:lpstr>Calibri</vt:lpstr>
      <vt:lpstr>Calibri Light</vt:lpstr>
      <vt:lpstr>Georgia</vt:lpstr>
      <vt:lpstr>Segoe UI</vt:lpstr>
      <vt:lpstr>Symbol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Ross, Antony</dc:creator>
  <cp:lastModifiedBy>Ross, Antony</cp:lastModifiedBy>
  <cp:revision>199</cp:revision>
  <dcterms:created xsi:type="dcterms:W3CDTF">2019-06-02T22:28:19Z</dcterms:created>
  <dcterms:modified xsi:type="dcterms:W3CDTF">2019-06-19T06:00:31Z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3b4f6feb-bc60-48e1-9a65-8f26ae8b4956_Enabled">
    <vt:lpwstr>True</vt:lpwstr>
  </property>
  <property fmtid="{D5CDD505-2E9C-101B-9397-08002B2CF9AE}" pid="3" name="MSIP_Label_3b4f6feb-bc60-48e1-9a65-8f26ae8b4956_SiteId">
    <vt:lpwstr>3bea478c-1684-4a8c-8e85-045ec54ba430</vt:lpwstr>
  </property>
  <property fmtid="{D5CDD505-2E9C-101B-9397-08002B2CF9AE}" pid="4" name="MSIP_Label_3b4f6feb-bc60-48e1-9a65-8f26ae8b4956_Owner">
    <vt:lpwstr>Ross.Antony@principal.com</vt:lpwstr>
  </property>
  <property fmtid="{D5CDD505-2E9C-101B-9397-08002B2CF9AE}" pid="5" name="MSIP_Label_3b4f6feb-bc60-48e1-9a65-8f26ae8b4956_SetDate">
    <vt:lpwstr>2019-06-10T21:13:28.1293161Z</vt:lpwstr>
  </property>
  <property fmtid="{D5CDD505-2E9C-101B-9397-08002B2CF9AE}" pid="6" name="MSIP_Label_3b4f6feb-bc60-48e1-9a65-8f26ae8b4956_Name">
    <vt:lpwstr>Public</vt:lpwstr>
  </property>
  <property fmtid="{D5CDD505-2E9C-101B-9397-08002B2CF9AE}" pid="7" name="MSIP_Label_3b4f6feb-bc60-48e1-9a65-8f26ae8b4956_Application">
    <vt:lpwstr>Microsoft Azure Information Protection</vt:lpwstr>
  </property>
  <property fmtid="{D5CDD505-2E9C-101B-9397-08002B2CF9AE}" pid="8" name="MSIP_Label_3b4f6feb-bc60-48e1-9a65-8f26ae8b4956_Extended_MSFT_Method">
    <vt:lpwstr>Manual</vt:lpwstr>
  </property>
  <property fmtid="{D5CDD505-2E9C-101B-9397-08002B2CF9AE}" pid="9" name="MSIP_Label_af49516a-7525-4936-8880-b1dc1e580865_Enabled">
    <vt:lpwstr>True</vt:lpwstr>
  </property>
  <property fmtid="{D5CDD505-2E9C-101B-9397-08002B2CF9AE}" pid="10" name="MSIP_Label_af49516a-7525-4936-8880-b1dc1e580865_SiteId">
    <vt:lpwstr>3bea478c-1684-4a8c-8e85-045ec54ba430</vt:lpwstr>
  </property>
  <property fmtid="{D5CDD505-2E9C-101B-9397-08002B2CF9AE}" pid="11" name="MSIP_Label_af49516a-7525-4936-8880-b1dc1e580865_Owner">
    <vt:lpwstr>Ross.Antony@principal.com</vt:lpwstr>
  </property>
  <property fmtid="{D5CDD505-2E9C-101B-9397-08002B2CF9AE}" pid="12" name="MSIP_Label_af49516a-7525-4936-8880-b1dc1e580865_SetDate">
    <vt:lpwstr>2019-06-10T21:13:28.1293161Z</vt:lpwstr>
  </property>
  <property fmtid="{D5CDD505-2E9C-101B-9397-08002B2CF9AE}" pid="13" name="MSIP_Label_af49516a-7525-4936-8880-b1dc1e580865_Name">
    <vt:lpwstr>Non-visible label</vt:lpwstr>
  </property>
  <property fmtid="{D5CDD505-2E9C-101B-9397-08002B2CF9AE}" pid="14" name="MSIP_Label_af49516a-7525-4936-8880-b1dc1e580865_Application">
    <vt:lpwstr>Microsoft Azure Information Protection</vt:lpwstr>
  </property>
  <property fmtid="{D5CDD505-2E9C-101B-9397-08002B2CF9AE}" pid="15" name="MSIP_Label_af49516a-7525-4936-8880-b1dc1e580865_Parent">
    <vt:lpwstr>3b4f6feb-bc60-48e1-9a65-8f26ae8b4956</vt:lpwstr>
  </property>
  <property fmtid="{D5CDD505-2E9C-101B-9397-08002B2CF9AE}" pid="16" name="MSIP_Label_af49516a-7525-4936-8880-b1dc1e580865_Extended_MSFT_Method">
    <vt:lpwstr>Manual</vt:lpwstr>
  </property>
  <property fmtid="{D5CDD505-2E9C-101B-9397-08002B2CF9AE}" pid="17" name="Sensitivity">
    <vt:lpwstr>Public Non-visible label</vt:lpwstr>
  </property>
</Properties>
</file>